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1"/>
  </p:sldMasterIdLst>
  <p:notesMasterIdLst>
    <p:notesMasterId r:id="rId35"/>
  </p:notesMasterIdLst>
  <p:sldIdLst>
    <p:sldId id="321" r:id="rId2"/>
    <p:sldId id="260" r:id="rId3"/>
    <p:sldId id="257" r:id="rId4"/>
    <p:sldId id="323" r:id="rId5"/>
    <p:sldId id="258" r:id="rId6"/>
    <p:sldId id="262" r:id="rId7"/>
    <p:sldId id="259" r:id="rId8"/>
    <p:sldId id="261" r:id="rId9"/>
    <p:sldId id="324" r:id="rId10"/>
    <p:sldId id="320" r:id="rId11"/>
    <p:sldId id="322" r:id="rId12"/>
    <p:sldId id="326" r:id="rId13"/>
    <p:sldId id="327" r:id="rId14"/>
    <p:sldId id="268" r:id="rId15"/>
    <p:sldId id="328" r:id="rId16"/>
    <p:sldId id="277" r:id="rId17"/>
    <p:sldId id="265" r:id="rId18"/>
    <p:sldId id="267" r:id="rId19"/>
    <p:sldId id="271" r:id="rId20"/>
    <p:sldId id="329" r:id="rId21"/>
    <p:sldId id="270" r:id="rId22"/>
    <p:sldId id="275" r:id="rId23"/>
    <p:sldId id="276" r:id="rId24"/>
    <p:sldId id="330" r:id="rId25"/>
    <p:sldId id="272" r:id="rId26"/>
    <p:sldId id="333" r:id="rId27"/>
    <p:sldId id="334" r:id="rId28"/>
    <p:sldId id="332" r:id="rId29"/>
    <p:sldId id="335" r:id="rId30"/>
    <p:sldId id="336" r:id="rId31"/>
    <p:sldId id="343" r:id="rId32"/>
    <p:sldId id="338" r:id="rId33"/>
    <p:sldId id="339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CAE6"/>
    <a:srgbClr val="E0C6C6"/>
    <a:srgbClr val="DBC7BB"/>
    <a:srgbClr val="CBF1EB"/>
    <a:srgbClr val="DBDBB3"/>
    <a:srgbClr val="CABCAB"/>
    <a:srgbClr val="06C4C9"/>
    <a:srgbClr val="AFBD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68"/>
    <p:restoredTop sz="94835"/>
  </p:normalViewPr>
  <p:slideViewPr>
    <p:cSldViewPr snapToGrid="0" showGuides="1">
      <p:cViewPr varScale="1">
        <p:scale>
          <a:sx n="59" d="100"/>
          <a:sy n="59" d="100"/>
        </p:scale>
        <p:origin x="200" y="1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379CC-940D-D848-8E9E-F03B08022D29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EE143-EE2A-0C4E-9E1A-D053DBB419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60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BA97F2-B291-4E4B-965D-9FA4B511843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5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EE143-EE2A-0C4E-9E1A-D053DBB4197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60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EE143-EE2A-0C4E-9E1A-D053DBB4197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2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EE143-EE2A-0C4E-9E1A-D053DBB4197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800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F82D92-EC82-40E9-B505-670A37F1F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AF5E7A-FB5F-1113-B840-35FB7E4913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2AB26-B8AC-6919-437F-CE80DDD14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564AB-B2FA-E02F-5D2B-F52B48146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C6208-3026-F5D5-1E76-B4D0D4ADA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3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8C09B-3EB3-8B4B-C882-25BCA797C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9B34A5-8D6A-6180-183A-094CF6B96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DAF81-93CC-B1FE-A0C5-315B23F47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82CBC-3A45-ED8F-E269-EA5D12676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0C6175-DCE6-9980-9675-1BCD10CC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9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7A6CA0-7646-64DD-2931-A5E4C7C70E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C64AE-4719-EFBA-8ACD-14D077BD57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3436E-C494-F970-29B3-8272827F8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2041A-77C8-B047-F639-7D508F82C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8BF4C-946A-650B-2DB2-BAA5BDD6E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49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8BD31-DFE7-D574-DB8B-0E819AAEB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D88C5-B12B-A96E-9C45-F1F941F23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7FCCE-2143-DD1D-97E5-9AB9F22C8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E6E937-66B6-172C-D516-8EDADDFD4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887CC1-6B5E-DF8D-77EC-6F3CA7BB6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71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FA00E-030A-E0F4-7B87-600D16211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9AA2E-C7B8-A3C1-E754-819F86104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59A630-78B6-1C60-ED45-D3080BD0D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9F2CF6-C621-DA06-570E-B8299F80A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444D1-67B7-8A3F-7F50-F378EAF09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8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AA486-9EFA-4DF9-363F-93D41262B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16DAEC-5AAB-4B40-E179-82973645DD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311C9F-8CCC-F836-452D-A308D392C3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B9F263-9ECF-6EC0-97C8-FE740B037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6F71C7-940C-B2E0-176E-580FB21A8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3E3C54-6CDE-CB44-029C-54BB15F24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6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42573-C0B4-35D2-466E-C77A08CBA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D4467E-5EDF-A2F9-5ABA-569841018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E28EB3-90D3-9C0B-0178-D4D10000E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7BEE54-231C-D349-5D4E-7673D12C5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E6B563-D108-FD8C-431E-BE057D9D7A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8B309-054F-4078-AE62-130636E29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2A7454-E849-5D7A-F4E9-1A373AEE1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62AB8B-8336-AD24-E6C3-879411D7C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82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9074E-5154-68D1-8480-E24C25E89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34E860-E1FE-78F5-F671-7E0EAD2B9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8A03A3-C6B8-D170-2B09-EAB35DE49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E7FE70-BD0E-1C84-7AD1-7E17B92C7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95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8C1F1C-CB67-BE4F-EACA-ED62D2677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CE8FD4-4AD3-8C31-D9FB-325569651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56867-7D40-C2FF-F6CA-C58F355FC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1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66F4B-8C32-4D9F-6F77-433DC4052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3B056-7D9D-4032-6779-577BB1641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02260F-DC6A-6204-A662-66178C7B85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9512C4-BBE8-19DE-71DC-159F30989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A5ECF7-8A45-1F16-4933-8C1746B0F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93328F-B4FA-C0D8-F353-68D25ACB6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17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4AB4A-3C90-F9EC-52A9-BFF3035CE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E3D9AE-065D-FEAC-CBEC-9507B2338D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5DF506-DBDB-AABC-6E6E-89F9847F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4FA30D-0A37-0F4E-EAA8-D24D138F0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66499-643A-49D3-FC0F-698D8311F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948CDD-4562-2877-B2C6-CB2271921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4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524FD5-4D7E-254B-D902-1AB6432B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DF4407-C031-BB4C-97CB-20801C8690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568659-B08B-B1A1-AE47-BE76B0E71D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59DDA-3B22-204E-AECA-4A6752288D32}" type="datetimeFigureOut">
              <a:rPr lang="en-US" smtClean="0"/>
              <a:t>11/20/23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C35D0-9E29-3867-7905-59DAC96C5F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1547C-99C9-8088-5D21-B647117E7C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E707C-AF41-7041-80B9-BFF39E12C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624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69CB773-E144-8991-D78E-DF73FEFACE4D}"/>
              </a:ext>
            </a:extLst>
          </p:cNvPr>
          <p:cNvSpPr txBox="1"/>
          <p:nvPr/>
        </p:nvSpPr>
        <p:spPr>
          <a:xfrm>
            <a:off x="3492851" y="2131539"/>
            <a:ext cx="52565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Consciousness in Place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A714B2-6391-611A-0040-B13F229BE86B}"/>
              </a:ext>
            </a:extLst>
          </p:cNvPr>
          <p:cNvSpPr txBox="1"/>
          <p:nvPr/>
        </p:nvSpPr>
        <p:spPr>
          <a:xfrm>
            <a:off x="5378592" y="3741875"/>
            <a:ext cx="14850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</a:rPr>
              <a:t>Brenda Laurel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7F1B65-A023-E2D3-3782-BFB5A05C7064}"/>
              </a:ext>
            </a:extLst>
          </p:cNvPr>
          <p:cNvSpPr txBox="1"/>
          <p:nvPr/>
        </p:nvSpPr>
        <p:spPr>
          <a:xfrm>
            <a:off x="5108747" y="4726461"/>
            <a:ext cx="19745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  <a:latin typeface="Garamond" panose="02020404030301010803" pitchFamily="18" charset="0"/>
              </a:rPr>
              <a:t>Shasha</a:t>
            </a:r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</a:rPr>
              <a:t> Seminar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</a:rPr>
              <a:t>Wesleyan University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Garamond" panose="02020404030301010803" pitchFamily="18" charset="0"/>
              </a:rPr>
              <a:t>10 November 2023</a:t>
            </a:r>
          </a:p>
        </p:txBody>
      </p:sp>
    </p:spTree>
    <p:extLst>
      <p:ext uri="{BB962C8B-B14F-4D97-AF65-F5344CB8AC3E}">
        <p14:creationId xmlns:p14="http://schemas.microsoft.com/office/powerpoint/2010/main" val="140182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2895EBD-758D-3E32-FC8D-26AE5ABE78A9}"/>
              </a:ext>
            </a:extLst>
          </p:cNvPr>
          <p:cNvGrpSpPr/>
          <p:nvPr/>
        </p:nvGrpSpPr>
        <p:grpSpPr>
          <a:xfrm>
            <a:off x="1524470" y="6177280"/>
            <a:ext cx="9143060" cy="276999"/>
            <a:chOff x="1524470" y="6177280"/>
            <a:chExt cx="9143060" cy="2769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58F2581-F7F8-C9DD-A72C-2FE258F1E78A}"/>
                </a:ext>
              </a:extLst>
            </p:cNvPr>
            <p:cNvSpPr txBox="1"/>
            <p:nvPr/>
          </p:nvSpPr>
          <p:spPr>
            <a:xfrm>
              <a:off x="8595360" y="6177280"/>
              <a:ext cx="20721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BF1EB"/>
                  </a:solidFill>
                  <a:latin typeface="Garamond" panose="02020404030301010803" pitchFamily="18" charset="0"/>
                </a:rPr>
                <a:t>Photo by Hilary Laurel </a:t>
              </a:r>
              <a:r>
                <a:rPr lang="en-US" sz="1200" dirty="0" err="1">
                  <a:solidFill>
                    <a:srgbClr val="CBF1EB"/>
                  </a:solidFill>
                  <a:latin typeface="Garamond" panose="02020404030301010803" pitchFamily="18" charset="0"/>
                </a:rPr>
                <a:t>Hulteen</a:t>
              </a:r>
              <a:endParaRPr lang="en-US" sz="1200" dirty="0">
                <a:solidFill>
                  <a:srgbClr val="CBF1EB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4639200-4CCE-F175-75CB-9E93EA838376}"/>
                </a:ext>
              </a:extLst>
            </p:cNvPr>
            <p:cNvSpPr txBox="1"/>
            <p:nvPr/>
          </p:nvSpPr>
          <p:spPr>
            <a:xfrm>
              <a:off x="1524470" y="6177280"/>
              <a:ext cx="9800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CBF1EB"/>
                  </a:solidFill>
                  <a:latin typeface="Garamond" panose="02020404030301010803" pitchFamily="18" charset="0"/>
                </a:rPr>
                <a:t>Tree-Sit 1999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02668B5-EEC0-2608-5D65-222B3B976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177" y="0"/>
            <a:ext cx="4623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3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93BB9D9-0FC0-B4D9-FE0E-9EBEC9F44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00" y="774700"/>
            <a:ext cx="777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0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B60F16-8CF9-083C-3BF9-8398C46CFBF9}"/>
              </a:ext>
            </a:extLst>
          </p:cNvPr>
          <p:cNvSpPr txBox="1"/>
          <p:nvPr/>
        </p:nvSpPr>
        <p:spPr>
          <a:xfrm>
            <a:off x="9123680" y="6177280"/>
            <a:ext cx="20721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DBC7BB"/>
                </a:solidFill>
                <a:latin typeface="Garamond" panose="02020404030301010803" pitchFamily="18" charset="0"/>
              </a:rPr>
              <a:t>Photo by Hilary Laurel </a:t>
            </a:r>
            <a:r>
              <a:rPr lang="en-US" sz="1200" dirty="0" err="1">
                <a:solidFill>
                  <a:srgbClr val="DBC7BB"/>
                </a:solidFill>
                <a:latin typeface="Garamond" panose="02020404030301010803" pitchFamily="18" charset="0"/>
              </a:rPr>
              <a:t>Hulteen</a:t>
            </a:r>
            <a:endParaRPr lang="en-US" sz="1200" dirty="0">
              <a:solidFill>
                <a:srgbClr val="DBC7BB"/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3584EA-DB12-AD30-3FFD-6F59861C3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156" y="0"/>
            <a:ext cx="51196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6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B7FDA6-2B6D-5E07-0827-EA6334C33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E2E9CD-1763-F9E4-CFB0-B952203E1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18" y="0"/>
            <a:ext cx="9681882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3B09639-0993-2A80-43F7-A7A5D5F8A9DB}"/>
              </a:ext>
            </a:extLst>
          </p:cNvPr>
          <p:cNvGrpSpPr/>
          <p:nvPr/>
        </p:nvGrpSpPr>
        <p:grpSpPr>
          <a:xfrm>
            <a:off x="1371600" y="6299200"/>
            <a:ext cx="9910482" cy="289699"/>
            <a:chOff x="1371600" y="6299200"/>
            <a:chExt cx="9910482" cy="28969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47DA295-19B2-4785-8CDC-4A8A77A034EC}"/>
                </a:ext>
              </a:extLst>
            </p:cNvPr>
            <p:cNvSpPr txBox="1"/>
            <p:nvPr/>
          </p:nvSpPr>
          <p:spPr>
            <a:xfrm>
              <a:off x="1371600" y="6299200"/>
              <a:ext cx="2184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err="1">
                  <a:solidFill>
                    <a:srgbClr val="CABCAB"/>
                  </a:solidFill>
                  <a:latin typeface="Garamond" panose="02020404030301010803" pitchFamily="18" charset="0"/>
                </a:rPr>
                <a:t>Adena</a:t>
              </a:r>
              <a:r>
                <a:rPr lang="en-US" sz="12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 Hopewell Mounds</a:t>
              </a:r>
              <a:endParaRPr lang="en-US" dirty="0">
                <a:solidFill>
                  <a:srgbClr val="CABCAB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14C0BA3-B87F-1C8E-E692-7385AAFF5374}"/>
                </a:ext>
              </a:extLst>
            </p:cNvPr>
            <p:cNvSpPr txBox="1"/>
            <p:nvPr/>
          </p:nvSpPr>
          <p:spPr>
            <a:xfrm>
              <a:off x="9097682" y="6311900"/>
              <a:ext cx="21844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U.S. National Park Service</a:t>
              </a:r>
              <a:endParaRPr lang="en-US" dirty="0">
                <a:solidFill>
                  <a:srgbClr val="CABCA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310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1FB8653-85EF-F9E3-8B41-9122962A0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059" y="0"/>
            <a:ext cx="9681882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8F00A0-56D2-5633-DEDF-E4372677257A}"/>
              </a:ext>
            </a:extLst>
          </p:cNvPr>
          <p:cNvSpPr txBox="1"/>
          <p:nvPr/>
        </p:nvSpPr>
        <p:spPr>
          <a:xfrm>
            <a:off x="1409700" y="6286500"/>
            <a:ext cx="218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ABCAB"/>
                </a:solidFill>
                <a:latin typeface="Garamond" panose="02020404030301010803" pitchFamily="18" charset="0"/>
              </a:rPr>
              <a:t>Shiprock photo by B. Laurel 2022</a:t>
            </a:r>
            <a:endParaRPr lang="en-US" dirty="0">
              <a:solidFill>
                <a:srgbClr val="CABCA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27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C55D253-3009-4662-3549-E7B02EAAE642}"/>
              </a:ext>
            </a:extLst>
          </p:cNvPr>
          <p:cNvSpPr txBox="1"/>
          <p:nvPr/>
        </p:nvSpPr>
        <p:spPr>
          <a:xfrm>
            <a:off x="9016409" y="6185098"/>
            <a:ext cx="2077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dobe Garamond Pro" panose="02020502060506020403" pitchFamily="18" charset="0"/>
              </a:rPr>
              <a:t>Photo by Herman Fillmore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C178BC-8D10-9C07-40F5-8821D88D0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059" y="0"/>
            <a:ext cx="9681882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2F47125-F458-A5A6-1BDD-9F97297F65FD}"/>
              </a:ext>
            </a:extLst>
          </p:cNvPr>
          <p:cNvGrpSpPr/>
          <p:nvPr/>
        </p:nvGrpSpPr>
        <p:grpSpPr>
          <a:xfrm>
            <a:off x="1255059" y="6338985"/>
            <a:ext cx="9493269" cy="277000"/>
            <a:chOff x="1255059" y="6338985"/>
            <a:chExt cx="9493269" cy="2770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D6097F6-967F-2D66-A624-728604F49DE7}"/>
                </a:ext>
              </a:extLst>
            </p:cNvPr>
            <p:cNvSpPr txBox="1"/>
            <p:nvPr/>
          </p:nvSpPr>
          <p:spPr>
            <a:xfrm>
              <a:off x="8937768" y="6338986"/>
              <a:ext cx="18105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Photo by Herman Fillmore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7A78EDC-25D3-F645-E63B-FA8533A36FAC}"/>
                </a:ext>
              </a:extLst>
            </p:cNvPr>
            <p:cNvSpPr txBox="1"/>
            <p:nvPr/>
          </p:nvSpPr>
          <p:spPr>
            <a:xfrm>
              <a:off x="1255059" y="6338985"/>
              <a:ext cx="9596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Three Sisters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026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EAFF0B-AD46-7881-E519-D015B1FEE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567" y="0"/>
            <a:ext cx="4244866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8965287-AA25-E9CF-2905-4E4374CD95DC}"/>
              </a:ext>
            </a:extLst>
          </p:cNvPr>
          <p:cNvGrpSpPr/>
          <p:nvPr/>
        </p:nvGrpSpPr>
        <p:grpSpPr>
          <a:xfrm>
            <a:off x="1420586" y="5943600"/>
            <a:ext cx="9097489" cy="276999"/>
            <a:chOff x="1420586" y="5943600"/>
            <a:chExt cx="9097489" cy="2769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030A1A90-D94D-7DB3-AF31-2C890BFBDC4D}"/>
                </a:ext>
              </a:extLst>
            </p:cNvPr>
            <p:cNvSpPr txBox="1"/>
            <p:nvPr/>
          </p:nvSpPr>
          <p:spPr>
            <a:xfrm>
              <a:off x="1420586" y="5943600"/>
              <a:ext cx="8629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6C4C9"/>
                  </a:solidFill>
                  <a:latin typeface="Garamond" panose="02020404030301010803" pitchFamily="18" charset="0"/>
                </a:rPr>
                <a:t>Spirit Farm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09AEBA9-7FF8-020C-5EE7-6C7E1DA0EC77}"/>
                </a:ext>
              </a:extLst>
            </p:cNvPr>
            <p:cNvSpPr txBox="1"/>
            <p:nvPr/>
          </p:nvSpPr>
          <p:spPr>
            <a:xfrm>
              <a:off x="9045428" y="5943600"/>
              <a:ext cx="14726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06C4C9"/>
                  </a:solidFill>
                  <a:latin typeface="Garamond" panose="02020404030301010803" pitchFamily="18" charset="0"/>
                </a:rPr>
                <a:t>Photo by </a:t>
              </a:r>
              <a:r>
                <a:rPr lang="en-US" sz="1200">
                  <a:solidFill>
                    <a:srgbClr val="06C4C9"/>
                  </a:solidFill>
                  <a:latin typeface="Garamond" panose="02020404030301010803" pitchFamily="18" charset="0"/>
                </a:rPr>
                <a:t>James Skeet</a:t>
              </a:r>
              <a:endParaRPr lang="en-US" sz="1200" dirty="0">
                <a:solidFill>
                  <a:srgbClr val="06C4C9"/>
                </a:solidFill>
                <a:latin typeface="Garamond" panose="020204040303010108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241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FE3944D-1133-0ED5-5644-3B407DDD3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96" y="295402"/>
            <a:ext cx="10718408" cy="6019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EAE1D7-2D88-9016-DA92-054003C7B1D7}"/>
              </a:ext>
            </a:extLst>
          </p:cNvPr>
          <p:cNvSpPr txBox="1"/>
          <p:nvPr/>
        </p:nvSpPr>
        <p:spPr>
          <a:xfrm>
            <a:off x="1077686" y="6161314"/>
            <a:ext cx="16794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  <a:latin typeface="Garamond" panose="02020404030301010803" pitchFamily="18" charset="0"/>
              </a:rPr>
              <a:t>Photo by Ash Adams</a:t>
            </a:r>
          </a:p>
        </p:txBody>
      </p:sp>
    </p:spTree>
    <p:extLst>
      <p:ext uri="{BB962C8B-B14F-4D97-AF65-F5344CB8AC3E}">
        <p14:creationId xmlns:p14="http://schemas.microsoft.com/office/powerpoint/2010/main" val="194236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217C28-6F7C-3FBF-A2D0-E2C22E36A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394" y="285909"/>
            <a:ext cx="8501212" cy="581095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1093138-D075-037B-D4DE-4D1472230FAC}"/>
              </a:ext>
            </a:extLst>
          </p:cNvPr>
          <p:cNvGrpSpPr/>
          <p:nvPr/>
        </p:nvGrpSpPr>
        <p:grpSpPr>
          <a:xfrm>
            <a:off x="516835" y="6233114"/>
            <a:ext cx="11107530" cy="338977"/>
            <a:chOff x="516835" y="6233114"/>
            <a:chExt cx="11107530" cy="33897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0817CA2-DA12-1BDE-F038-584A8808565B}"/>
                </a:ext>
              </a:extLst>
            </p:cNvPr>
            <p:cNvSpPr txBox="1"/>
            <p:nvPr/>
          </p:nvSpPr>
          <p:spPr>
            <a:xfrm>
              <a:off x="516835" y="6264314"/>
              <a:ext cx="419300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err="1">
                  <a:solidFill>
                    <a:srgbClr val="CABCAB"/>
                  </a:solidFill>
                  <a:latin typeface="Garamond" panose="02020404030301010803" pitchFamily="18" charset="0"/>
                </a:rPr>
                <a:t>Lungkurda</a:t>
              </a:r>
              <a:r>
                <a:rPr lang="en-US" sz="14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 Rockhole, </a:t>
              </a:r>
              <a:r>
                <a:rPr lang="en-US" sz="1400" dirty="0" err="1">
                  <a:solidFill>
                    <a:srgbClr val="CABCAB"/>
                  </a:solidFill>
                  <a:latin typeface="Garamond" panose="02020404030301010803" pitchFamily="18" charset="0"/>
                </a:rPr>
                <a:t>Nyirrpi</a:t>
              </a:r>
              <a:r>
                <a:rPr lang="en-US" sz="14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, </a:t>
              </a:r>
              <a:r>
                <a:rPr lang="en-US" sz="1400" dirty="0" err="1">
                  <a:solidFill>
                    <a:srgbClr val="CABCAB"/>
                  </a:solidFill>
                  <a:latin typeface="Garamond" panose="02020404030301010803" pitchFamily="18" charset="0"/>
                </a:rPr>
                <a:t>Yuendumu</a:t>
              </a:r>
              <a:r>
                <a:rPr lang="en-US" sz="14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 Land, Australia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1E1109B-F570-6A58-2A41-097C0CBAF6A9}"/>
                </a:ext>
              </a:extLst>
            </p:cNvPr>
            <p:cNvSpPr txBox="1"/>
            <p:nvPr/>
          </p:nvSpPr>
          <p:spPr>
            <a:xfrm>
              <a:off x="6724819" y="6233114"/>
              <a:ext cx="48995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Original photograph from </a:t>
              </a:r>
              <a:r>
                <a:rPr lang="en-US" sz="1400" i="1" dirty="0">
                  <a:solidFill>
                    <a:srgbClr val="CABCAB"/>
                  </a:solidFill>
                  <a:latin typeface="Garamond" panose="02020404030301010803" pitchFamily="18" charset="0"/>
                </a:rPr>
                <a:t>After 200 Years</a:t>
              </a:r>
              <a:r>
                <a:rPr lang="en-US" sz="1400" dirty="0">
                  <a:solidFill>
                    <a:srgbClr val="CABCAB"/>
                  </a:solidFill>
                  <a:latin typeface="Garamond" panose="02020404030301010803" pitchFamily="18" charset="0"/>
                </a:rPr>
                <a:t>, 1988, Penny Taylor, Ed.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697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00DEA75-DEBB-BB4A-DB4E-F3F2369B15E1}"/>
              </a:ext>
            </a:extLst>
          </p:cNvPr>
          <p:cNvGrpSpPr/>
          <p:nvPr/>
        </p:nvGrpSpPr>
        <p:grpSpPr>
          <a:xfrm>
            <a:off x="815928" y="0"/>
            <a:ext cx="10560144" cy="6858000"/>
            <a:chOff x="815928" y="0"/>
            <a:chExt cx="10560144" cy="6858000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AFB22CF-43F5-5C47-9FA2-93486DE8E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928" y="0"/>
              <a:ext cx="10560144" cy="685800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159922-5F0F-CB8C-E208-54D501731EDA}"/>
                </a:ext>
              </a:extLst>
            </p:cNvPr>
            <p:cNvSpPr txBox="1"/>
            <p:nvPr/>
          </p:nvSpPr>
          <p:spPr>
            <a:xfrm>
              <a:off x="815928" y="6071615"/>
              <a:ext cx="15105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Garamond" panose="02020404030301010803" pitchFamily="18" charset="0"/>
                </a:rPr>
                <a:t>Bosque at Rio Chama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A3F221C-DC6F-9894-FA9B-99BB01541575}"/>
                </a:ext>
              </a:extLst>
            </p:cNvPr>
            <p:cNvSpPr txBox="1"/>
            <p:nvPr/>
          </p:nvSpPr>
          <p:spPr>
            <a:xfrm>
              <a:off x="10047474" y="6071615"/>
              <a:ext cx="1226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Garamond" panose="02020404030301010803" pitchFamily="18" charset="0"/>
                </a:rPr>
                <a:t>BL October 2023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424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964140-736E-5373-357F-8429C4F30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8" y="161365"/>
            <a:ext cx="7740267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63670D5-1EB1-43BE-9F42-428C7D122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5028" y="0"/>
            <a:ext cx="7501944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228D0EF-FB3F-5AE7-B604-150BB02643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5188" y="91440"/>
            <a:ext cx="7501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2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D4AEB2-42A9-1E7D-AC6E-8DE111A43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299" y="688584"/>
            <a:ext cx="7772400" cy="513177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4CCDE99-BEC7-128A-0434-249CBD8ABE7A}"/>
              </a:ext>
            </a:extLst>
          </p:cNvPr>
          <p:cNvSpPr txBox="1"/>
          <p:nvPr/>
        </p:nvSpPr>
        <p:spPr>
          <a:xfrm>
            <a:off x="3235585" y="6169416"/>
            <a:ext cx="57398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Garamond" panose="02020404030301010803" pitchFamily="18" charset="0"/>
              </a:rPr>
              <a:t>“</a:t>
            </a:r>
            <a:r>
              <a: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  <a:latin typeface="Garamond" panose="02020404030301010803" pitchFamily="18" charset="0"/>
              </a:rPr>
              <a:t>Five Stories” painting by Aboriginal artist Michael Nelson </a:t>
            </a:r>
            <a:r>
              <a:rPr lang="en-US" sz="1400" dirty="0" err="1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Arial" panose="020B0604020202020204" pitchFamily="34" charset="0"/>
              </a:rPr>
              <a:t>Tjakamarra</a:t>
            </a:r>
            <a:r>
              <a: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  <a:latin typeface="Garamond" panose="02020404030301010803" pitchFamily="18" charset="0"/>
              </a:rPr>
              <a:t>,</a:t>
            </a:r>
            <a:r>
              <a:rPr lang="en-US" sz="1400" dirty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Garamond" panose="02020404030301010803" pitchFamily="18" charset="0"/>
              </a:rPr>
              <a:t> 1984-5</a:t>
            </a:r>
            <a:endParaRPr lang="en-US" sz="1400" dirty="0">
              <a:solidFill>
                <a:schemeClr val="accent4">
                  <a:lumMod val="40000"/>
                  <a:lumOff val="60000"/>
                </a:schemeClr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3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00000D-E86F-FA60-B50D-E45B5C4C8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5520" y="0"/>
            <a:ext cx="9394880" cy="674764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04888E03-4AE0-CCB0-6C31-D9CE33EB59F3}"/>
              </a:ext>
            </a:extLst>
          </p:cNvPr>
          <p:cNvGrpSpPr/>
          <p:nvPr/>
        </p:nvGrpSpPr>
        <p:grpSpPr>
          <a:xfrm>
            <a:off x="1371600" y="6221896"/>
            <a:ext cx="9448800" cy="307777"/>
            <a:chOff x="1371600" y="6221896"/>
            <a:chExt cx="9448800" cy="30777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D15A9F7-7ED4-2068-EFCB-8062D544015E}"/>
                </a:ext>
              </a:extLst>
            </p:cNvPr>
            <p:cNvSpPr txBox="1"/>
            <p:nvPr/>
          </p:nvSpPr>
          <p:spPr>
            <a:xfrm>
              <a:off x="1371600" y="6221896"/>
              <a:ext cx="24915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DBDBB3"/>
                  </a:solidFill>
                  <a:latin typeface="Garamond" panose="02020404030301010803" pitchFamily="18" charset="0"/>
                </a:rPr>
                <a:t>Rainbow Serpent, Arnhem Land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71B4FE-3FE2-2907-F346-EF90998991A4}"/>
                </a:ext>
              </a:extLst>
            </p:cNvPr>
            <p:cNvSpPr txBox="1"/>
            <p:nvPr/>
          </p:nvSpPr>
          <p:spPr>
            <a:xfrm>
              <a:off x="8615758" y="6221896"/>
              <a:ext cx="220464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DBDBB3"/>
                  </a:solidFill>
                  <a:latin typeface="Garamond" panose="02020404030301010803" pitchFamily="18" charset="0"/>
                </a:rPr>
                <a:t>Original photo, Tim Bowden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51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B877A1-2663-6B5B-7EC6-73B27FB89E35}"/>
              </a:ext>
            </a:extLst>
          </p:cNvPr>
          <p:cNvGrpSpPr/>
          <p:nvPr/>
        </p:nvGrpSpPr>
        <p:grpSpPr>
          <a:xfrm>
            <a:off x="1371600" y="6221895"/>
            <a:ext cx="9617936" cy="307778"/>
            <a:chOff x="1371600" y="6221895"/>
            <a:chExt cx="9617936" cy="30777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588ABDC-6D91-B0CA-2F36-C37438FBEEEE}"/>
                </a:ext>
              </a:extLst>
            </p:cNvPr>
            <p:cNvSpPr txBox="1"/>
            <p:nvPr/>
          </p:nvSpPr>
          <p:spPr>
            <a:xfrm>
              <a:off x="1371600" y="6221896"/>
              <a:ext cx="19064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rgbClr val="E0C6C6"/>
                  </a:solidFill>
                  <a:latin typeface="Garamond" panose="02020404030301010803" pitchFamily="18" charset="0"/>
                </a:rPr>
                <a:t>Zion Canyon Petroglyph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5730641-121F-E3CD-DC57-275E01A64684}"/>
                </a:ext>
              </a:extLst>
            </p:cNvPr>
            <p:cNvSpPr txBox="1"/>
            <p:nvPr/>
          </p:nvSpPr>
          <p:spPr>
            <a:xfrm>
              <a:off x="9083118" y="6221895"/>
              <a:ext cx="1906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E0C6C6"/>
                  </a:solidFill>
                  <a:latin typeface="Garamond" panose="02020404030301010803" pitchFamily="18" charset="0"/>
                </a:rPr>
                <a:t>Photo B. Laurel 2015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9E03736-3508-E149-62E1-54CE8BA927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945" y="0"/>
            <a:ext cx="8880110" cy="592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2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7AE1CA-7513-B939-4528-09DD40B7BF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80" y="2386833"/>
            <a:ext cx="3657600" cy="2438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F2E02E-D08F-2B0B-AC6E-3D66E6810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4831" y="1265714"/>
            <a:ext cx="3657601" cy="2438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E29F8BB-E32A-369B-3E98-EAA4A3865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3812" y="2296256"/>
            <a:ext cx="3783108" cy="25220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852340-2862-4336-6395-C13C929353D9}"/>
              </a:ext>
            </a:extLst>
          </p:cNvPr>
          <p:cNvSpPr txBox="1"/>
          <p:nvPr/>
        </p:nvSpPr>
        <p:spPr>
          <a:xfrm>
            <a:off x="499989" y="5049045"/>
            <a:ext cx="1361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Middle Hot Springs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B32EBC-D605-5D94-49D0-DAF52EC7F8C0}"/>
              </a:ext>
            </a:extLst>
          </p:cNvPr>
          <p:cNvSpPr txBox="1"/>
          <p:nvPr/>
        </p:nvSpPr>
        <p:spPr>
          <a:xfrm>
            <a:off x="5398856" y="3849127"/>
            <a:ext cx="1413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Bow River Hoodoos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C581AF-1BC5-7037-FD80-F00C99355CF4}"/>
              </a:ext>
            </a:extLst>
          </p:cNvPr>
          <p:cNvSpPr txBox="1"/>
          <p:nvPr/>
        </p:nvSpPr>
        <p:spPr>
          <a:xfrm>
            <a:off x="9758789" y="4910545"/>
            <a:ext cx="1979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Lower Falls, Johnston Canyon</a:t>
            </a:r>
          </a:p>
        </p:txBody>
      </p:sp>
    </p:spTree>
    <p:extLst>
      <p:ext uri="{BB962C8B-B14F-4D97-AF65-F5344CB8AC3E}">
        <p14:creationId xmlns:p14="http://schemas.microsoft.com/office/powerpoint/2010/main" val="363624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AB186C5-E1EA-A7B2-5EC2-13BB49C2BB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6318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53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56CE15-4566-1CE4-3006-BB2C4067C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30" y="2070846"/>
            <a:ext cx="3617261" cy="281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2ACB12-F8CD-A662-0691-6FB468BE3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627" y="851646"/>
            <a:ext cx="3617262" cy="281342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88E33BD-7BBA-BF7C-43A3-EFAE9BD116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1301" y="2022287"/>
            <a:ext cx="3617261" cy="28134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AA1CDE-1C56-39A2-916C-8D880A2DF667}"/>
              </a:ext>
            </a:extLst>
          </p:cNvPr>
          <p:cNvSpPr txBox="1"/>
          <p:nvPr/>
        </p:nvSpPr>
        <p:spPr>
          <a:xfrm>
            <a:off x="499989" y="5049045"/>
            <a:ext cx="1846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Precipice Theatre Company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C627D8-8AF3-D04F-3C78-07CB04504FC4}"/>
              </a:ext>
            </a:extLst>
          </p:cNvPr>
          <p:cNvSpPr txBox="1"/>
          <p:nvPr/>
        </p:nvSpPr>
        <p:spPr>
          <a:xfrm>
            <a:off x="5467868" y="3849127"/>
            <a:ext cx="1264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The Magic Circles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F1A57E-8ED8-0886-F722-EEA00DBD530D}"/>
              </a:ext>
            </a:extLst>
          </p:cNvPr>
          <p:cNvSpPr txBox="1"/>
          <p:nvPr/>
        </p:nvSpPr>
        <p:spPr>
          <a:xfrm>
            <a:off x="9542833" y="5042340"/>
            <a:ext cx="21491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rPr>
              <a:t>Snake and Spider at the Waterfall</a:t>
            </a:r>
          </a:p>
        </p:txBody>
      </p:sp>
    </p:spTree>
    <p:extLst>
      <p:ext uri="{BB962C8B-B14F-4D97-AF65-F5344CB8AC3E}">
        <p14:creationId xmlns:p14="http://schemas.microsoft.com/office/powerpoint/2010/main" val="110457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6DE766-C747-8AF3-BBE2-A8712C122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703" y="2301315"/>
            <a:ext cx="7772400" cy="20061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6AF0790-8E22-B2BF-5D88-F89894FC85F5}"/>
              </a:ext>
            </a:extLst>
          </p:cNvPr>
          <p:cNvSpPr/>
          <p:nvPr/>
        </p:nvSpPr>
        <p:spPr>
          <a:xfrm>
            <a:off x="4313208" y="2301315"/>
            <a:ext cx="1587260" cy="17013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ED5FAA-B3F0-C84D-609F-766C2FDAEFB3}"/>
              </a:ext>
            </a:extLst>
          </p:cNvPr>
          <p:cNvSpPr/>
          <p:nvPr/>
        </p:nvSpPr>
        <p:spPr>
          <a:xfrm>
            <a:off x="6298421" y="2436462"/>
            <a:ext cx="1587260" cy="17013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B72615-64AF-D032-B54D-C9F98CBE83A8}"/>
              </a:ext>
            </a:extLst>
          </p:cNvPr>
          <p:cNvSpPr/>
          <p:nvPr/>
        </p:nvSpPr>
        <p:spPr>
          <a:xfrm>
            <a:off x="8387661" y="2436462"/>
            <a:ext cx="1587260" cy="17013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51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2AE277-6A12-6AF3-EFEC-5D8B46D75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066" y="1580119"/>
            <a:ext cx="8907868" cy="3428821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4B1E116F-1AD1-7CCA-0805-ECD52863B282}"/>
              </a:ext>
            </a:extLst>
          </p:cNvPr>
          <p:cNvGrpSpPr/>
          <p:nvPr/>
        </p:nvGrpSpPr>
        <p:grpSpPr>
          <a:xfrm>
            <a:off x="675409" y="6061369"/>
            <a:ext cx="10620119" cy="547132"/>
            <a:chOff x="675409" y="6061369"/>
            <a:chExt cx="10620119" cy="54713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C84758D-9623-142F-1370-C9384304E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644" y="6061369"/>
              <a:ext cx="1374214" cy="23462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E2C6F1C-1429-6739-519E-DDA5799BFAD0}"/>
                </a:ext>
              </a:extLst>
            </p:cNvPr>
            <p:cNvSpPr txBox="1"/>
            <p:nvPr/>
          </p:nvSpPr>
          <p:spPr>
            <a:xfrm>
              <a:off x="675409" y="6300723"/>
              <a:ext cx="364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Garamond" panose="02020404030301010803" pitchFamily="18" charset="0"/>
                </a:rPr>
                <a:t>landscape and narrative in a virtual environment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6CAE176-19A4-6F6C-BA11-112E96CB6B32}"/>
                </a:ext>
              </a:extLst>
            </p:cNvPr>
            <p:cNvSpPr txBox="1"/>
            <p:nvPr/>
          </p:nvSpPr>
          <p:spPr>
            <a:xfrm>
              <a:off x="8615757" y="6300724"/>
              <a:ext cx="26797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1">
                      <a:lumMod val="95000"/>
                    </a:schemeClr>
                  </a:solidFill>
                  <a:latin typeface="Garamond" panose="02020404030301010803" pitchFamily="18" charset="0"/>
                </a:rPr>
                <a:t>Graphic design by Russell </a:t>
              </a:r>
              <a:r>
                <a:rPr lang="en-US" sz="1400" dirty="0" err="1">
                  <a:solidFill>
                    <a:schemeClr val="bg1">
                      <a:lumMod val="95000"/>
                    </a:schemeClr>
                  </a:solidFill>
                  <a:latin typeface="Garamond" panose="02020404030301010803" pitchFamily="18" charset="0"/>
                </a:rPr>
                <a:t>Zeidner</a:t>
              </a:r>
              <a:endParaRPr lang="en-US" sz="1400" dirty="0">
                <a:solidFill>
                  <a:schemeClr val="bg1">
                    <a:lumMod val="95000"/>
                  </a:schemeClr>
                </a:solidFill>
                <a:latin typeface="Garamond" panose="02020404030301010803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91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4D9708-7D2E-2F6E-4E5F-2E59DC777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521" y="-4638"/>
            <a:ext cx="6979166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29C2BB8-C953-E30D-11CE-517E6549E007}"/>
              </a:ext>
            </a:extLst>
          </p:cNvPr>
          <p:cNvGrpSpPr/>
          <p:nvPr/>
        </p:nvGrpSpPr>
        <p:grpSpPr>
          <a:xfrm>
            <a:off x="1140905" y="6337735"/>
            <a:ext cx="10127049" cy="276999"/>
            <a:chOff x="1140905" y="6337735"/>
            <a:chExt cx="10127049" cy="27699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DE3A7420-8DE2-FE73-5D2B-9795FAF585AD}"/>
                </a:ext>
              </a:extLst>
            </p:cNvPr>
            <p:cNvSpPr txBox="1"/>
            <p:nvPr/>
          </p:nvSpPr>
          <p:spPr>
            <a:xfrm>
              <a:off x="1140905" y="6337735"/>
              <a:ext cx="10334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Garamond" panose="02020404030301010803" pitchFamily="18" charset="0"/>
                </a:rPr>
                <a:t>Young </a:t>
              </a:r>
              <a:r>
                <a:rPr lang="en-US" sz="1200" dirty="0" err="1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Garamond" panose="02020404030301010803" pitchFamily="18" charset="0"/>
                </a:rPr>
                <a:t>Hikaru</a:t>
              </a:r>
              <a:endParaRPr lang="en-US" sz="1200" dirty="0">
                <a:solidFill>
                  <a:schemeClr val="accent4">
                    <a:lumMod val="20000"/>
                    <a:lumOff val="80000"/>
                  </a:schemeClr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86C836D-AFEA-4F8B-D5E9-1783EFB648CC}"/>
                </a:ext>
              </a:extLst>
            </p:cNvPr>
            <p:cNvSpPr txBox="1"/>
            <p:nvPr/>
          </p:nvSpPr>
          <p:spPr>
            <a:xfrm>
              <a:off x="9963879" y="6337735"/>
              <a:ext cx="130407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Garamond" panose="02020404030301010803" pitchFamily="18" charset="0"/>
                </a:rPr>
                <a:t>Photo by B. Laurel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34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17A9D2B-8251-7970-BB6A-D36B8F2303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3196" y="1253331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1937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9A279B-DE61-077C-74FD-28E4E02B85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0" y="0"/>
            <a:ext cx="12208518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07350DB-CA0D-FB1B-5EB4-D6ED1CF4963D}"/>
              </a:ext>
            </a:extLst>
          </p:cNvPr>
          <p:cNvSpPr txBox="1"/>
          <p:nvPr/>
        </p:nvSpPr>
        <p:spPr>
          <a:xfrm>
            <a:off x="9940916" y="6240780"/>
            <a:ext cx="1940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B8CAE6"/>
                </a:solidFill>
                <a:latin typeface="Garamond" panose="02020404030301010803" pitchFamily="18" charset="0"/>
              </a:rPr>
              <a:t>Photo CCA by Maggie Duval</a:t>
            </a:r>
          </a:p>
        </p:txBody>
      </p:sp>
    </p:spTree>
    <p:extLst>
      <p:ext uri="{BB962C8B-B14F-4D97-AF65-F5344CB8AC3E}">
        <p14:creationId xmlns:p14="http://schemas.microsoft.com/office/powerpoint/2010/main" val="253940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C10AB1A-00A3-F3DA-F4E8-F532B0AD8D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8" y="0"/>
            <a:ext cx="12191652" cy="6795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2796EF-C154-9C5F-CFC9-AE0DBDA4F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106" y="0"/>
            <a:ext cx="12247874" cy="68268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B9CA14-AB9D-28D9-938D-3F600A1AD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8" y="0"/>
            <a:ext cx="12192000" cy="67957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DE9C00-5F62-D421-F5D4-B3C1FDC9D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8" y="0"/>
            <a:ext cx="12191653" cy="679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70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226203-81C7-5BAF-E049-7E6E2C7C2DBE}"/>
              </a:ext>
            </a:extLst>
          </p:cNvPr>
          <p:cNvSpPr txBox="1"/>
          <p:nvPr/>
        </p:nvSpPr>
        <p:spPr>
          <a:xfrm>
            <a:off x="5360542" y="3933644"/>
            <a:ext cx="1538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Garamond" panose="02020404030301010803" pitchFamily="18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416964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988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108607-597A-6B28-7F8B-CD713D292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092" y="2287814"/>
            <a:ext cx="3686908" cy="228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58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E1F17B22-B59F-18A9-25BD-460F9C7889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5431" y="0"/>
            <a:ext cx="6871633" cy="6858000"/>
          </a:xfrm>
        </p:spPr>
      </p:pic>
    </p:spTree>
    <p:extLst>
      <p:ext uri="{BB962C8B-B14F-4D97-AF65-F5344CB8AC3E}">
        <p14:creationId xmlns:p14="http://schemas.microsoft.com/office/powerpoint/2010/main" val="88210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2BBF7F1-BB47-68E0-BA9F-12AE2A3D8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311" y="915413"/>
            <a:ext cx="8587378" cy="494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7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8D264E-135A-579C-F73A-569321C181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6348" y="1253331"/>
            <a:ext cx="7546600" cy="4351338"/>
          </a:xfrm>
        </p:spPr>
      </p:pic>
    </p:spTree>
    <p:extLst>
      <p:ext uri="{BB962C8B-B14F-4D97-AF65-F5344CB8AC3E}">
        <p14:creationId xmlns:p14="http://schemas.microsoft.com/office/powerpoint/2010/main" val="98039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608EF9-4302-BD20-9FF4-56FA303B6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314704"/>
            <a:ext cx="77724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06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E1E49EB-7987-D4E0-1411-CF72F90055A5}"/>
              </a:ext>
            </a:extLst>
          </p:cNvPr>
          <p:cNvSpPr txBox="1"/>
          <p:nvPr/>
        </p:nvSpPr>
        <p:spPr>
          <a:xfrm>
            <a:off x="2108200" y="6184900"/>
            <a:ext cx="18216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Garamond" panose="02020404030301010803" pitchFamily="18" charset="0"/>
              </a:rPr>
              <a:t>Photo source </a:t>
            </a:r>
            <a:r>
              <a:rPr lang="en-US" sz="1200" dirty="0" err="1">
                <a:solidFill>
                  <a:schemeClr val="bg1">
                    <a:lumMod val="85000"/>
                  </a:schemeClr>
                </a:solidFill>
                <a:latin typeface="Garamond" panose="02020404030301010803" pitchFamily="18" charset="0"/>
              </a:rPr>
              <a:t>sierraclub.org</a:t>
            </a:r>
            <a:endParaRPr lang="en-US" sz="1200" dirty="0">
              <a:solidFill>
                <a:schemeClr val="bg1">
                  <a:lumMod val="85000"/>
                </a:schemeClr>
              </a:solidFill>
              <a:latin typeface="Garamond" panose="02020404030301010803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331825-4FFE-AC2D-C266-BBBB37113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00" y="762000"/>
            <a:ext cx="77724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9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25556</TotalTime>
  <Words>181</Words>
  <Application>Microsoft Macintosh PowerPoint</Application>
  <PresentationFormat>Widescreen</PresentationFormat>
  <Paragraphs>43</Paragraphs>
  <Slides>33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Adobe Garamond Pro</vt:lpstr>
      <vt:lpstr>Arial</vt:lpstr>
      <vt:lpstr>Calibri</vt:lpstr>
      <vt:lpstr>Calibri Light</vt:lpstr>
      <vt:lpstr>Garamond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Brenda Laurel</dc:creator>
  <cp:lastModifiedBy>Brenda Laurel</cp:lastModifiedBy>
  <cp:revision>47</cp:revision>
  <dcterms:created xsi:type="dcterms:W3CDTF">2023-10-04T20:53:33Z</dcterms:created>
  <dcterms:modified xsi:type="dcterms:W3CDTF">2023-11-20T20:06:49Z</dcterms:modified>
</cp:coreProperties>
</file>